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7" r:id="rId3"/>
    <p:sldId id="258" r:id="rId4"/>
    <p:sldId id="259" r:id="rId5"/>
    <p:sldId id="272" r:id="rId6"/>
    <p:sldId id="260" r:id="rId7"/>
    <p:sldId id="263" r:id="rId8"/>
    <p:sldId id="267" r:id="rId9"/>
    <p:sldId id="265" r:id="rId10"/>
    <p:sldId id="282" r:id="rId11"/>
    <p:sldId id="261" r:id="rId12"/>
    <p:sldId id="277"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Montserrat ExtraBold" panose="00000900000000000000" pitchFamily="2" charset="0"/>
      <p:bold r:id="rId19"/>
      <p:boldItalic r:id="rId20"/>
    </p:embeddedFont>
    <p:embeddedFont>
      <p:font typeface="Montserrat ExtraLight" panose="00000300000000000000"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
      <p:font typeface="Montserrat SemiBold" panose="00000700000000000000" pitchFamily="2" charset="0"/>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BE771B-A4D0-4141-A6DF-B73057C74FD3}">
  <a:tblStyle styleId="{57BE771B-A4D0-4141-A6DF-B73057C74F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3" d="100"/>
          <a:sy n="53" d="100"/>
        </p:scale>
        <p:origin x="189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8" r:id="rId5"/>
    <p:sldLayoutId id="2147483659" r:id="rId6"/>
    <p:sldLayoutId id="2147483660" r:id="rId7"/>
    <p:sldLayoutId id="2147483661" r:id="rId8"/>
    <p:sldLayoutId id="2147483662" r:id="rId9"/>
    <p:sldLayoutId id="2147483663" r:id="rId10"/>
    <p:sldLayoutId id="2147483665" r:id="rId11"/>
    <p:sldLayoutId id="2147483668" r:id="rId12"/>
    <p:sldLayoutId id="2147483672"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oodlebppimt.ddns.net/course/view.php?id=166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ideo" Target="https://www.youtube.com/embed/2JJEl8d_qHY" TargetMode="External"/><Relationship Id="rId5" Type="http://schemas.openxmlformats.org/officeDocument/2006/relationships/image" Target="../media/image24.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hyperlink" Target="https://towardsdatascience.com/face-recognition-how-lbph-works-90ec258c3d6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imagesearch.com/2021/04/05/opencv-face-detection-with-haar-cascades/" TargetMode="External"/><Relationship Id="rId4" Type="http://schemas.openxmlformats.org/officeDocument/2006/relationships/hyperlink" Target="file:///C:\Users\DELL\Downloads\Face_Recognition_based_Attendance_Management_Syste.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380268"/>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ARTIFICIAL INTELLIGENCE</a:t>
            </a:r>
            <a:endParaRPr dirty="0"/>
          </a:p>
        </p:txBody>
      </p:sp>
      <p:sp>
        <p:nvSpPr>
          <p:cNvPr id="163" name="Google Shape;163;p38"/>
          <p:cNvSpPr txBox="1">
            <a:spLocks noGrp="1"/>
          </p:cNvSpPr>
          <p:nvPr>
            <p:ph type="subTitle" idx="1"/>
          </p:nvPr>
        </p:nvSpPr>
        <p:spPr>
          <a:xfrm>
            <a:off x="2044200" y="2729959"/>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dirty="0">
                <a:latin typeface="Montserrat SemiBold" panose="00000700000000000000" pitchFamily="2" charset="0"/>
              </a:rPr>
              <a:t>SMART ATTENDANCE SYSTEM</a:t>
            </a:r>
            <a:endParaRPr sz="2000" b="1" u="sng" dirty="0">
              <a:latin typeface="Montserrat SemiBold" panose="00000700000000000000" pitchFamily="2" charset="0"/>
            </a:endParaRPr>
          </a:p>
        </p:txBody>
      </p:sp>
      <p:sp>
        <p:nvSpPr>
          <p:cNvPr id="164" name="Google Shape;164;p38"/>
          <p:cNvSpPr txBox="1">
            <a:spLocks noGrp="1"/>
          </p:cNvSpPr>
          <p:nvPr>
            <p:ph type="ctrTitle"/>
          </p:nvPr>
        </p:nvSpPr>
        <p:spPr>
          <a:xfrm>
            <a:off x="3072003" y="2247689"/>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r>
              <a:rPr lang="en-IN" sz="1800" b="0" dirty="0">
                <a:latin typeface="Montserrat ExtraLight" panose="00000300000000000000" pitchFamily="2" charset="0"/>
                <a:hlinkClick r:id="rId3" tooltip="2021 IT PEC-IT501B TH - ARTIFICIAL INTELLIGENCE"/>
              </a:rPr>
              <a:t>IT PEC-IT501B TH</a:t>
            </a:r>
            <a:br>
              <a:rPr lang="en-IN" sz="1200" dirty="0">
                <a:latin typeface="Montserrat ExtraLight" panose="00000300000000000000" pitchFamily="2" charset="0"/>
              </a:rPr>
            </a:br>
            <a:endParaRPr sz="1200" b="0" dirty="0">
              <a:latin typeface="Montserrat ExtraLight" panose="00000300000000000000" pitchFamily="2" charset="0"/>
              <a:ea typeface="Montserrat ExtraLight"/>
              <a:cs typeface="Montserrat ExtraLight"/>
              <a:sym typeface="Montserrat ExtraLight"/>
            </a:endParaRPr>
          </a:p>
        </p:txBody>
      </p:sp>
      <p:cxnSp>
        <p:nvCxnSpPr>
          <p:cNvPr id="165" name="Google Shape;165;p38"/>
          <p:cNvCxnSpPr>
            <a:cxnSpLocks/>
          </p:cNvCxnSpPr>
          <p:nvPr/>
        </p:nvCxnSpPr>
        <p:spPr>
          <a:xfrm>
            <a:off x="2941650" y="2018390"/>
            <a:ext cx="3391053" cy="657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3" name="Google Shape;164;p38">
            <a:extLst>
              <a:ext uri="{FF2B5EF4-FFF2-40B4-BE49-F238E27FC236}">
                <a16:creationId xmlns:a16="http://schemas.microsoft.com/office/drawing/2014/main" id="{17B33126-E4C1-4D7C-923B-F0DC32D56CCD}"/>
              </a:ext>
            </a:extLst>
          </p:cNvPr>
          <p:cNvSpPr txBox="1">
            <a:spLocks/>
          </p:cNvSpPr>
          <p:nvPr/>
        </p:nvSpPr>
        <p:spPr>
          <a:xfrm>
            <a:off x="3006826" y="2430740"/>
            <a:ext cx="3260700" cy="464700"/>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IN" sz="1400" b="0" dirty="0">
                <a:latin typeface="Montserrat ExtraLight" panose="00000300000000000000" pitchFamily="2" charset="0"/>
              </a:rPr>
              <a:t>TOPIC</a:t>
            </a:r>
            <a:endParaRPr lang="en-IN" sz="1000" b="0" dirty="0">
              <a:latin typeface="Montserrat ExtraLight" panose="00000300000000000000" pitchFamily="2" charset="0"/>
              <a:ea typeface="Montserrat ExtraLight"/>
              <a:cs typeface="Montserrat ExtraLight"/>
              <a:sym typeface="Montserrat ExtraLight"/>
            </a:endParaRPr>
          </a:p>
        </p:txBody>
      </p:sp>
      <p:sp>
        <p:nvSpPr>
          <p:cNvPr id="9" name="TextBox 8">
            <a:extLst>
              <a:ext uri="{FF2B5EF4-FFF2-40B4-BE49-F238E27FC236}">
                <a16:creationId xmlns:a16="http://schemas.microsoft.com/office/drawing/2014/main" id="{645601F8-DEF0-4955-93C0-025166542855}"/>
              </a:ext>
            </a:extLst>
          </p:cNvPr>
          <p:cNvSpPr txBox="1"/>
          <p:nvPr/>
        </p:nvSpPr>
        <p:spPr>
          <a:xfrm>
            <a:off x="2659711" y="3600431"/>
            <a:ext cx="3954929" cy="1384995"/>
          </a:xfrm>
          <a:prstGeom prst="rect">
            <a:avLst/>
          </a:prstGeom>
          <a:noFill/>
        </p:spPr>
        <p:txBody>
          <a:bodyPr wrap="none" rtlCol="0">
            <a:spAutoFit/>
          </a:bodyPr>
          <a:lstStyle/>
          <a:p>
            <a:pPr algn="ctr"/>
            <a:r>
              <a:rPr lang="en-US" sz="1200" dirty="0">
                <a:solidFill>
                  <a:schemeClr val="bg1">
                    <a:lumMod val="85000"/>
                  </a:schemeClr>
                </a:solidFill>
                <a:latin typeface="Montserrat Medium" panose="00000600000000000000" pitchFamily="2" charset="0"/>
              </a:rPr>
              <a:t>PRESENTED BY</a:t>
            </a:r>
          </a:p>
          <a:p>
            <a:pPr lvl="0" algn="ctr"/>
            <a:r>
              <a:rPr lang="en-IN" dirty="0">
                <a:solidFill>
                  <a:schemeClr val="bg1"/>
                </a:solidFill>
                <a:latin typeface="Montserrat Medium" panose="00000600000000000000" pitchFamily="2" charset="0"/>
              </a:rPr>
              <a:t>Pinaki </a:t>
            </a:r>
            <a:r>
              <a:rPr lang="en-IN" dirty="0" err="1">
                <a:solidFill>
                  <a:schemeClr val="bg1"/>
                </a:solidFill>
                <a:latin typeface="Montserrat Medium" panose="00000600000000000000" pitchFamily="2" charset="0"/>
              </a:rPr>
              <a:t>Subhra</a:t>
            </a:r>
            <a:r>
              <a:rPr lang="en-IN" dirty="0">
                <a:solidFill>
                  <a:schemeClr val="bg1"/>
                </a:solidFill>
                <a:latin typeface="Montserrat Medium" panose="00000600000000000000" pitchFamily="2" charset="0"/>
              </a:rPr>
              <a:t> Bhattacharya (11500219053)</a:t>
            </a:r>
          </a:p>
          <a:p>
            <a:pPr algn="ctr"/>
            <a:r>
              <a:rPr lang="en-IN" dirty="0" err="1">
                <a:solidFill>
                  <a:schemeClr val="bg1"/>
                </a:solidFill>
                <a:latin typeface="Montserrat Medium" panose="00000600000000000000" pitchFamily="2" charset="0"/>
              </a:rPr>
              <a:t>Sayon</a:t>
            </a:r>
            <a:r>
              <a:rPr lang="en-IN" dirty="0">
                <a:solidFill>
                  <a:schemeClr val="bg1"/>
                </a:solidFill>
                <a:latin typeface="Montserrat Medium" panose="00000600000000000000" pitchFamily="2" charset="0"/>
              </a:rPr>
              <a:t> Islam (11500219054)</a:t>
            </a:r>
          </a:p>
          <a:p>
            <a:pPr lvl="0" algn="ctr"/>
            <a:r>
              <a:rPr lang="en-IN" dirty="0">
                <a:solidFill>
                  <a:schemeClr val="bg1"/>
                </a:solidFill>
                <a:latin typeface="Montserrat Medium" panose="00000600000000000000" pitchFamily="2" charset="0"/>
              </a:rPr>
              <a:t>Soham Nandi (11500219057)</a:t>
            </a:r>
          </a:p>
          <a:p>
            <a:pPr lvl="0" algn="ctr"/>
            <a:r>
              <a:rPr lang="en-IN" dirty="0">
                <a:solidFill>
                  <a:schemeClr val="bg1"/>
                </a:solidFill>
                <a:latin typeface="Montserrat Medium" panose="00000600000000000000" pitchFamily="2" charset="0"/>
              </a:rPr>
              <a:t>Randrita Sarkar (11500219058)</a:t>
            </a:r>
          </a:p>
          <a:p>
            <a:endParaRPr lang="en-IN" dirty="0"/>
          </a:p>
        </p:txBody>
      </p:sp>
      <p:sp>
        <p:nvSpPr>
          <p:cNvPr id="10" name="TextBox 9">
            <a:extLst>
              <a:ext uri="{FF2B5EF4-FFF2-40B4-BE49-F238E27FC236}">
                <a16:creationId xmlns:a16="http://schemas.microsoft.com/office/drawing/2014/main" id="{6AC27855-750C-40D3-83E3-2061C401C68B}"/>
              </a:ext>
            </a:extLst>
          </p:cNvPr>
          <p:cNvSpPr txBox="1"/>
          <p:nvPr/>
        </p:nvSpPr>
        <p:spPr>
          <a:xfrm>
            <a:off x="3957157" y="3253901"/>
            <a:ext cx="1412566" cy="400110"/>
          </a:xfrm>
          <a:prstGeom prst="rect">
            <a:avLst/>
          </a:prstGeom>
          <a:noFill/>
        </p:spPr>
        <p:txBody>
          <a:bodyPr wrap="none" rtlCol="0">
            <a:spAutoFit/>
          </a:bodyPr>
          <a:lstStyle/>
          <a:p>
            <a:r>
              <a:rPr lang="en-US" sz="2000" b="1" dirty="0">
                <a:solidFill>
                  <a:schemeClr val="bg1"/>
                </a:solidFill>
                <a:latin typeface="Montserrat SemiBold" panose="00000700000000000000" pitchFamily="2" charset="0"/>
              </a:rPr>
              <a:t>GROUP 8</a:t>
            </a:r>
            <a:endParaRPr lang="en-IN" sz="2000" b="1" dirty="0">
              <a:solidFill>
                <a:schemeClr val="bg1"/>
              </a:solidFill>
              <a:latin typeface="Montserrat SemiBold" panose="000007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12"/>
        <p:cNvGrpSpPr/>
        <p:nvPr/>
      </p:nvGrpSpPr>
      <p:grpSpPr>
        <a:xfrm>
          <a:off x="0" y="0"/>
          <a:ext cx="0" cy="0"/>
          <a:chOff x="0" y="0"/>
          <a:chExt cx="0" cy="0"/>
        </a:xfrm>
      </p:grpSpPr>
      <p:grpSp>
        <p:nvGrpSpPr>
          <p:cNvPr id="2117" name="Google Shape;2117;p64"/>
          <p:cNvGrpSpPr/>
          <p:nvPr/>
        </p:nvGrpSpPr>
        <p:grpSpPr>
          <a:xfrm>
            <a:off x="1545336" y="566928"/>
            <a:ext cx="6309360" cy="4576572"/>
            <a:chOff x="238125" y="1973675"/>
            <a:chExt cx="2558775" cy="1951825"/>
          </a:xfrm>
        </p:grpSpPr>
        <p:sp>
          <p:nvSpPr>
            <p:cNvPr id="2118" name="Google Shape;2118;p64"/>
            <p:cNvSpPr/>
            <p:nvPr/>
          </p:nvSpPr>
          <p:spPr>
            <a:xfrm>
              <a:off x="325550" y="2055000"/>
              <a:ext cx="2386075" cy="1404067"/>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92075"/>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Online Media 5">
            <a:hlinkClick r:id="" action="ppaction://media"/>
            <a:extLst>
              <a:ext uri="{FF2B5EF4-FFF2-40B4-BE49-F238E27FC236}">
                <a16:creationId xmlns:a16="http://schemas.microsoft.com/office/drawing/2014/main" id="{B7E01199-3440-423B-80CC-ED8EF6CBFA67}"/>
              </a:ext>
            </a:extLst>
          </p:cNvPr>
          <p:cNvPicPr>
            <a:picLocks noRot="1" noChangeAspect="1"/>
          </p:cNvPicPr>
          <p:nvPr>
            <a:videoFile r:link="rId1"/>
          </p:nvPr>
        </p:nvPicPr>
        <p:blipFill>
          <a:blip r:embed="rId5"/>
          <a:stretch>
            <a:fillRect/>
          </a:stretch>
        </p:blipFill>
        <p:spPr>
          <a:xfrm>
            <a:off x="1779194" y="790079"/>
            <a:ext cx="5795100" cy="3259744"/>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6" name="Google Shape;194;p41">
            <a:extLst>
              <a:ext uri="{FF2B5EF4-FFF2-40B4-BE49-F238E27FC236}">
                <a16:creationId xmlns:a16="http://schemas.microsoft.com/office/drawing/2014/main" id="{793B3F1E-B2FC-4D98-A968-4EC9FE6DEF66}"/>
              </a:ext>
            </a:extLst>
          </p:cNvPr>
          <p:cNvSpPr txBox="1">
            <a:spLocks/>
          </p:cNvSpPr>
          <p:nvPr/>
        </p:nvSpPr>
        <p:spPr>
          <a:xfrm>
            <a:off x="-1293344" y="928068"/>
            <a:ext cx="7081563"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algn="ctr"/>
            <a:r>
              <a:rPr lang="en-US" sz="3200" dirty="0">
                <a:solidFill>
                  <a:schemeClr val="tx2"/>
                </a:solidFill>
              </a:rPr>
              <a:t>BIBLIOGRAPHY</a:t>
            </a:r>
          </a:p>
        </p:txBody>
      </p:sp>
      <p:sp>
        <p:nvSpPr>
          <p:cNvPr id="20" name="TextBox 19">
            <a:extLst>
              <a:ext uri="{FF2B5EF4-FFF2-40B4-BE49-F238E27FC236}">
                <a16:creationId xmlns:a16="http://schemas.microsoft.com/office/drawing/2014/main" id="{9E26FD05-1A17-4078-9261-29849774C23E}"/>
              </a:ext>
            </a:extLst>
          </p:cNvPr>
          <p:cNvSpPr txBox="1"/>
          <p:nvPr/>
        </p:nvSpPr>
        <p:spPr>
          <a:xfrm>
            <a:off x="749807" y="1572768"/>
            <a:ext cx="7081563" cy="276998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2000" dirty="0">
                <a:hlinkClick r:id="rId3"/>
              </a:rPr>
              <a:t>https://towardsdatascience.com/face-recognition-how-lbph-works-90ec258c3d6b</a:t>
            </a:r>
            <a:endParaRPr lang="en-IN" sz="2000" dirty="0"/>
          </a:p>
          <a:p>
            <a:pPr marL="285750" indent="-285750">
              <a:buClr>
                <a:schemeClr val="bg1"/>
              </a:buClr>
              <a:buFont typeface="Arial" panose="020B0604020202020204" pitchFamily="34" charset="0"/>
              <a:buChar char="•"/>
            </a:pPr>
            <a:endParaRPr lang="en-IN" sz="2000" dirty="0"/>
          </a:p>
          <a:p>
            <a:pPr marL="285750" indent="-285750">
              <a:buClr>
                <a:schemeClr val="bg1"/>
              </a:buClr>
              <a:buFont typeface="Arial" panose="020B0604020202020204" pitchFamily="34" charset="0"/>
              <a:buChar char="•"/>
            </a:pPr>
            <a:r>
              <a:rPr lang="en-US" sz="2000" dirty="0">
                <a:hlinkClick r:id="rId4" action="ppaction://hlinkfile"/>
              </a:rPr>
              <a:t>file:///C:/Users/DELL/Downloads/Face_Recognition_based_Attendance_Management_Syste.pdf</a:t>
            </a:r>
            <a:endParaRPr lang="en-US" sz="2000" dirty="0"/>
          </a:p>
          <a:p>
            <a:pPr marL="285750" indent="-285750">
              <a:buClr>
                <a:schemeClr val="bg1"/>
              </a:buClr>
              <a:buFont typeface="Arial" panose="020B0604020202020204" pitchFamily="34" charset="0"/>
              <a:buChar char="•"/>
            </a:pPr>
            <a:endParaRPr lang="en-US" sz="2000" dirty="0"/>
          </a:p>
          <a:p>
            <a:pPr marL="285750" indent="-285750">
              <a:buClr>
                <a:schemeClr val="bg1"/>
              </a:buClr>
              <a:buFont typeface="Arial" panose="020B0604020202020204" pitchFamily="34" charset="0"/>
              <a:buChar char="•"/>
            </a:pPr>
            <a:r>
              <a:rPr lang="en-IN" sz="2000" dirty="0">
                <a:hlinkClick r:id="rId5"/>
              </a:rPr>
              <a:t>https://www.pyimagesearch.com/2021/04/05/opencv-face-detection-with-haar-cascades/</a:t>
            </a:r>
            <a:endParaRPr lang="en-IN" sz="2000" dirty="0"/>
          </a:p>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cxnSp>
        <p:nvCxnSpPr>
          <p:cNvPr id="2047" name="Google Shape;2047;p59"/>
          <p:cNvCxnSpPr/>
          <p:nvPr/>
        </p:nvCxnSpPr>
        <p:spPr>
          <a:xfrm>
            <a:off x="902668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 name="Picture 16">
            <a:extLst>
              <a:ext uri="{FF2B5EF4-FFF2-40B4-BE49-F238E27FC236}">
                <a16:creationId xmlns:a16="http://schemas.microsoft.com/office/drawing/2014/main" id="{B0845711-1020-4044-BA8E-A5284B46843B}"/>
              </a:ext>
            </a:extLst>
          </p:cNvPr>
          <p:cNvPicPr>
            <a:picLocks noChangeAspect="1"/>
          </p:cNvPicPr>
          <p:nvPr/>
        </p:nvPicPr>
        <p:blipFill>
          <a:blip r:embed="rId3"/>
          <a:stretch>
            <a:fillRect/>
          </a:stretch>
        </p:blipFill>
        <p:spPr>
          <a:xfrm>
            <a:off x="1881868" y="-264031"/>
            <a:ext cx="7557707" cy="5671555"/>
          </a:xfrm>
          <a:prstGeom prst="rect">
            <a:avLst/>
          </a:prstGeom>
        </p:spPr>
      </p:pic>
      <p:sp>
        <p:nvSpPr>
          <p:cNvPr id="18" name="TextBox 17">
            <a:extLst>
              <a:ext uri="{FF2B5EF4-FFF2-40B4-BE49-F238E27FC236}">
                <a16:creationId xmlns:a16="http://schemas.microsoft.com/office/drawing/2014/main" id="{64E5D293-BB57-4051-B71E-2C752D41EA5D}"/>
              </a:ext>
            </a:extLst>
          </p:cNvPr>
          <p:cNvSpPr txBox="1"/>
          <p:nvPr/>
        </p:nvSpPr>
        <p:spPr>
          <a:xfrm>
            <a:off x="4663442" y="694944"/>
            <a:ext cx="4480558" cy="830997"/>
          </a:xfrm>
          <a:prstGeom prst="rect">
            <a:avLst/>
          </a:prstGeom>
          <a:noFill/>
        </p:spPr>
        <p:txBody>
          <a:bodyPr wrap="square" rtlCol="0">
            <a:spAutoFit/>
          </a:bodyPr>
          <a:lstStyle/>
          <a:p>
            <a:r>
              <a:rPr lang="en-US" sz="4800" b="1" dirty="0">
                <a:solidFill>
                  <a:schemeClr val="bg1"/>
                </a:solidFill>
                <a:latin typeface="Montserrat ExtraBold" panose="00000900000000000000" pitchFamily="2" charset="0"/>
              </a:rPr>
              <a:t>THANK YOU!</a:t>
            </a:r>
            <a:endParaRPr lang="en-IN" sz="4800" b="1" dirty="0">
              <a:solidFill>
                <a:schemeClr val="bg1"/>
              </a:solidFill>
              <a:latin typeface="Montserrat ExtraBold" panose="00000900000000000000" pitchFamily="2" charset="0"/>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353709" y="414022"/>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STATEMENT</a:t>
            </a:r>
            <a:endParaRPr dirty="0"/>
          </a:p>
        </p:txBody>
      </p:sp>
      <p:sp>
        <p:nvSpPr>
          <p:cNvPr id="171" name="Google Shape;171;p39"/>
          <p:cNvSpPr txBox="1">
            <a:spLocks noGrp="1"/>
          </p:cNvSpPr>
          <p:nvPr>
            <p:ph type="body" idx="1"/>
          </p:nvPr>
        </p:nvSpPr>
        <p:spPr>
          <a:xfrm>
            <a:off x="353709" y="884722"/>
            <a:ext cx="7172100" cy="359489"/>
          </a:xfrm>
          <a:prstGeom prst="rect">
            <a:avLst/>
          </a:prstGeom>
        </p:spPr>
        <p:txBody>
          <a:bodyPr spcFirstLastPara="1" wrap="square" lIns="91425" tIns="91425" rIns="91425" bIns="91425" anchor="t" anchorCtr="0">
            <a:noAutofit/>
          </a:bodyPr>
          <a:lstStyle/>
          <a:p>
            <a:pPr marL="0" lvl="0" indent="0">
              <a:spcAft>
                <a:spcPts val="1600"/>
              </a:spcAft>
              <a:buNone/>
            </a:pPr>
            <a:r>
              <a:rPr lang="en-US" sz="1400" b="1" dirty="0"/>
              <a:t>Automatic Attendance System using Face Detection</a:t>
            </a:r>
            <a:endParaRPr sz="1400" b="1" dirty="0"/>
          </a:p>
        </p:txBody>
      </p:sp>
      <p:cxnSp>
        <p:nvCxnSpPr>
          <p:cNvPr id="172" name="Google Shape;172;p39"/>
          <p:cNvCxnSpPr>
            <a:cxnSpLocks/>
          </p:cNvCxnSpPr>
          <p:nvPr/>
        </p:nvCxnSpPr>
        <p:spPr>
          <a:xfrm>
            <a:off x="458559" y="434639"/>
            <a:ext cx="361371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170;p39">
            <a:extLst>
              <a:ext uri="{FF2B5EF4-FFF2-40B4-BE49-F238E27FC236}">
                <a16:creationId xmlns:a16="http://schemas.microsoft.com/office/drawing/2014/main" id="{1747A8FE-BE38-4667-A960-C42843DAA68B}"/>
              </a:ext>
            </a:extLst>
          </p:cNvPr>
          <p:cNvSpPr txBox="1">
            <a:spLocks/>
          </p:cNvSpPr>
          <p:nvPr/>
        </p:nvSpPr>
        <p:spPr>
          <a:xfrm>
            <a:off x="353709" y="1624805"/>
            <a:ext cx="57357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OBJECTIVE</a:t>
            </a:r>
          </a:p>
        </p:txBody>
      </p:sp>
      <p:cxnSp>
        <p:nvCxnSpPr>
          <p:cNvPr id="8" name="Google Shape;172;p39">
            <a:extLst>
              <a:ext uri="{FF2B5EF4-FFF2-40B4-BE49-F238E27FC236}">
                <a16:creationId xmlns:a16="http://schemas.microsoft.com/office/drawing/2014/main" id="{A810268F-46B2-48C0-83E4-3B9E35A0342A}"/>
              </a:ext>
            </a:extLst>
          </p:cNvPr>
          <p:cNvCxnSpPr>
            <a:cxnSpLocks/>
          </p:cNvCxnSpPr>
          <p:nvPr/>
        </p:nvCxnSpPr>
        <p:spPr>
          <a:xfrm>
            <a:off x="458559" y="1650967"/>
            <a:ext cx="18274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E2733642-5041-45A4-B798-407D03B110A3}"/>
              </a:ext>
            </a:extLst>
          </p:cNvPr>
          <p:cNvPicPr>
            <a:picLocks noChangeAspect="1"/>
          </p:cNvPicPr>
          <p:nvPr/>
        </p:nvPicPr>
        <p:blipFill rotWithShape="1">
          <a:blip r:embed="rId3"/>
          <a:srcRect l="58391" t="27082"/>
          <a:stretch/>
        </p:blipFill>
        <p:spPr>
          <a:xfrm>
            <a:off x="6402553" y="2108169"/>
            <a:ext cx="2932832" cy="3035330"/>
          </a:xfrm>
          <a:prstGeom prst="rect">
            <a:avLst/>
          </a:prstGeom>
        </p:spPr>
      </p:pic>
      <p:sp>
        <p:nvSpPr>
          <p:cNvPr id="9" name="TextBox 8">
            <a:extLst>
              <a:ext uri="{FF2B5EF4-FFF2-40B4-BE49-F238E27FC236}">
                <a16:creationId xmlns:a16="http://schemas.microsoft.com/office/drawing/2014/main" id="{B7186674-8370-4631-B1DF-80835AB6D0C3}"/>
              </a:ext>
            </a:extLst>
          </p:cNvPr>
          <p:cNvSpPr txBox="1"/>
          <p:nvPr/>
        </p:nvSpPr>
        <p:spPr>
          <a:xfrm>
            <a:off x="376553" y="2108169"/>
            <a:ext cx="5899711" cy="2462213"/>
          </a:xfrm>
          <a:prstGeom prst="rect">
            <a:avLst/>
          </a:prstGeom>
          <a:noFill/>
        </p:spPr>
        <p:txBody>
          <a:bodyPr wrap="square" rtlCol="0">
            <a:spAutoFit/>
          </a:bodyPr>
          <a:lstStyle/>
          <a:p>
            <a:pPr algn="just"/>
            <a:r>
              <a:rPr lang="en-US" dirty="0">
                <a:solidFill>
                  <a:schemeClr val="bg1"/>
                </a:solidFill>
                <a:latin typeface="Montserrat" panose="00000500000000000000" pitchFamily="2" charset="0"/>
              </a:rPr>
              <a:t>Face recognition based automatic attendance management system has been developed for the purpose of </a:t>
            </a:r>
            <a:r>
              <a:rPr lang="en-US" dirty="0">
                <a:solidFill>
                  <a:schemeClr val="accent4"/>
                </a:solidFill>
                <a:latin typeface="Montserrat" panose="00000500000000000000" pitchFamily="2" charset="0"/>
              </a:rPr>
              <a:t>reducing the errors that occur in the traditional (manual) attendance </a:t>
            </a:r>
            <a:r>
              <a:rPr lang="en-US" dirty="0">
                <a:solidFill>
                  <a:schemeClr val="bg1"/>
                </a:solidFill>
                <a:latin typeface="Montserrat" panose="00000500000000000000" pitchFamily="2" charset="0"/>
              </a:rPr>
              <a:t>taking system. This system will save the time, reduce the amount of work for the processors who has to manage the attendance and also it will replace the stationery material with </a:t>
            </a:r>
            <a:r>
              <a:rPr lang="en-US" dirty="0">
                <a:solidFill>
                  <a:schemeClr val="accent4"/>
                </a:solidFill>
                <a:latin typeface="Montserrat" panose="00000500000000000000" pitchFamily="2" charset="0"/>
              </a:rPr>
              <a:t>electronic devices</a:t>
            </a:r>
            <a:r>
              <a:rPr lang="en-US" dirty="0">
                <a:solidFill>
                  <a:schemeClr val="bg1"/>
                </a:solidFill>
                <a:latin typeface="Montserrat" panose="00000500000000000000" pitchFamily="2" charset="0"/>
              </a:rPr>
              <a:t> by which it will be in more </a:t>
            </a:r>
            <a:r>
              <a:rPr lang="en-US" dirty="0">
                <a:solidFill>
                  <a:schemeClr val="accent4"/>
                </a:solidFill>
                <a:latin typeface="Montserrat" panose="00000500000000000000" pitchFamily="2" charset="0"/>
              </a:rPr>
              <a:t>secured manner</a:t>
            </a:r>
            <a:r>
              <a:rPr lang="en-US" dirty="0">
                <a:solidFill>
                  <a:schemeClr val="bg1"/>
                </a:solidFill>
                <a:latin typeface="Montserrat" panose="00000500000000000000" pitchFamily="2" charset="0"/>
              </a:rPr>
              <a:t>, no one can access easily without the permission of attendance manager. It reduces the amount of human resource required for the purpose. Hence our system has been developed with the expected results.</a:t>
            </a:r>
            <a:endParaRPr lang="en-IN" dirty="0">
              <a:solidFill>
                <a:schemeClr val="bg1"/>
              </a:solidFill>
              <a:latin typeface="Montserrat" panose="00000500000000000000" pitchFamily="2" charset="0"/>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27188"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2560299"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GUI KIT</a:t>
            </a:r>
            <a:endParaRPr dirty="0"/>
          </a:p>
        </p:txBody>
      </p:sp>
      <p:sp>
        <p:nvSpPr>
          <p:cNvPr id="180" name="Google Shape;180;p40"/>
          <p:cNvSpPr txBox="1">
            <a:spLocks noGrp="1"/>
          </p:cNvSpPr>
          <p:nvPr>
            <p:ph type="subTitle" idx="1"/>
          </p:nvPr>
        </p:nvSpPr>
        <p:spPr>
          <a:xfrm>
            <a:off x="2560299" y="303195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TKinter</a:t>
            </a:r>
            <a:endParaRPr sz="1800" dirty="0"/>
          </a:p>
        </p:txBody>
      </p:sp>
      <p:sp>
        <p:nvSpPr>
          <p:cNvPr id="181" name="Google Shape;181;p40"/>
          <p:cNvSpPr txBox="1">
            <a:spLocks noGrp="1"/>
          </p:cNvSpPr>
          <p:nvPr>
            <p:ph type="title" idx="2"/>
          </p:nvPr>
        </p:nvSpPr>
        <p:spPr>
          <a:xfrm>
            <a:off x="4178484" y="2626208"/>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Library</a:t>
            </a:r>
            <a:endParaRPr dirty="0"/>
          </a:p>
        </p:txBody>
      </p:sp>
      <p:sp>
        <p:nvSpPr>
          <p:cNvPr id="182" name="Google Shape;182;p40"/>
          <p:cNvSpPr txBox="1">
            <a:spLocks noGrp="1"/>
          </p:cNvSpPr>
          <p:nvPr>
            <p:ph type="subTitle" idx="3"/>
          </p:nvPr>
        </p:nvSpPr>
        <p:spPr>
          <a:xfrm>
            <a:off x="4178478" y="3031118"/>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OpenCV</a:t>
            </a:r>
            <a:endParaRPr sz="1800" dirty="0"/>
          </a:p>
        </p:txBody>
      </p:sp>
      <p:sp>
        <p:nvSpPr>
          <p:cNvPr id="183" name="Google Shape;183;p40"/>
          <p:cNvSpPr txBox="1">
            <a:spLocks noGrp="1"/>
          </p:cNvSpPr>
          <p:nvPr>
            <p:ph type="title" idx="4"/>
          </p:nvPr>
        </p:nvSpPr>
        <p:spPr>
          <a:xfrm>
            <a:off x="1027185"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Language</a:t>
            </a:r>
            <a:endParaRPr dirty="0"/>
          </a:p>
        </p:txBody>
      </p:sp>
      <p:sp>
        <p:nvSpPr>
          <p:cNvPr id="184" name="Google Shape;184;p40"/>
          <p:cNvSpPr txBox="1">
            <a:spLocks noGrp="1"/>
          </p:cNvSpPr>
          <p:nvPr>
            <p:ph type="subTitle" idx="5"/>
          </p:nvPr>
        </p:nvSpPr>
        <p:spPr>
          <a:xfrm>
            <a:off x="1027179" y="302048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a:t>Python</a:t>
            </a:r>
            <a:endParaRPr sz="1800" dirty="0"/>
          </a:p>
        </p:txBody>
      </p:sp>
      <p:sp>
        <p:nvSpPr>
          <p:cNvPr id="185" name="Google Shape;185;p40"/>
          <p:cNvSpPr txBox="1">
            <a:spLocks noGrp="1"/>
          </p:cNvSpPr>
          <p:nvPr>
            <p:ph type="title" idx="7"/>
          </p:nvPr>
        </p:nvSpPr>
        <p:spPr>
          <a:xfrm>
            <a:off x="2560302"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4178481" y="1781333"/>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62088"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3395202"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013381" y="2556793"/>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178;p40">
            <a:extLst>
              <a:ext uri="{FF2B5EF4-FFF2-40B4-BE49-F238E27FC236}">
                <a16:creationId xmlns:a16="http://schemas.microsoft.com/office/drawing/2014/main" id="{965B9FE3-71A4-459D-8C75-BEC43B8962C4}"/>
              </a:ext>
            </a:extLst>
          </p:cNvPr>
          <p:cNvSpPr txBox="1">
            <a:spLocks/>
          </p:cNvSpPr>
          <p:nvPr/>
        </p:nvSpPr>
        <p:spPr>
          <a:xfrm>
            <a:off x="5977409" y="177070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sp>
        <p:nvSpPr>
          <p:cNvPr id="21" name="Google Shape;183;p40">
            <a:extLst>
              <a:ext uri="{FF2B5EF4-FFF2-40B4-BE49-F238E27FC236}">
                <a16:creationId xmlns:a16="http://schemas.microsoft.com/office/drawing/2014/main" id="{3E9FEA17-4DDD-4AD7-B901-C36F2BFBF77E}"/>
              </a:ext>
            </a:extLst>
          </p:cNvPr>
          <p:cNvSpPr txBox="1">
            <a:spLocks/>
          </p:cNvSpPr>
          <p:nvPr/>
        </p:nvSpPr>
        <p:spPr>
          <a:xfrm>
            <a:off x="6108934" y="2607938"/>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dirty="0"/>
              <a:t>Modules</a:t>
            </a:r>
          </a:p>
        </p:txBody>
      </p:sp>
      <p:sp>
        <p:nvSpPr>
          <p:cNvPr id="22" name="Google Shape;184;p40">
            <a:extLst>
              <a:ext uri="{FF2B5EF4-FFF2-40B4-BE49-F238E27FC236}">
                <a16:creationId xmlns:a16="http://schemas.microsoft.com/office/drawing/2014/main" id="{C7C87699-2445-4D57-A788-20596FA0D7EF}"/>
              </a:ext>
            </a:extLst>
          </p:cNvPr>
          <p:cNvSpPr txBox="1">
            <a:spLocks/>
          </p:cNvSpPr>
          <p:nvPr/>
        </p:nvSpPr>
        <p:spPr>
          <a:xfrm>
            <a:off x="5711582" y="3020485"/>
            <a:ext cx="3017747"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IN" sz="1800" dirty="0" err="1"/>
              <a:t>tk</a:t>
            </a:r>
            <a:r>
              <a:rPr lang="en-IN" sz="1800" dirty="0"/>
              <a:t>-tools, datetime,</a:t>
            </a:r>
          </a:p>
          <a:p>
            <a:pPr marL="0" indent="0"/>
            <a:r>
              <a:rPr lang="en-IN" sz="1800" dirty="0" err="1"/>
              <a:t>shutil</a:t>
            </a:r>
            <a:r>
              <a:rPr lang="en-IN" sz="1800" dirty="0"/>
              <a:t>, csv,</a:t>
            </a:r>
          </a:p>
          <a:p>
            <a:pPr marL="0" indent="0"/>
            <a:r>
              <a:rPr lang="en-IN" sz="1800" dirty="0" err="1"/>
              <a:t>numpy,pillow,pandas</a:t>
            </a:r>
            <a:r>
              <a:rPr lang="en-IN" sz="1800" dirty="0"/>
              <a:t> </a:t>
            </a:r>
          </a:p>
          <a:p>
            <a:pPr marL="0" indent="0"/>
            <a:endParaRPr lang="en-IN" sz="1800" dirty="0"/>
          </a:p>
          <a:p>
            <a:pPr marL="0" indent="0"/>
            <a:endParaRPr lang="en-IN" sz="1800" dirty="0"/>
          </a:p>
          <a:p>
            <a:pPr marL="0" indent="0"/>
            <a:endParaRPr lang="en-IN" sz="2400" dirty="0"/>
          </a:p>
        </p:txBody>
      </p:sp>
      <p:cxnSp>
        <p:nvCxnSpPr>
          <p:cNvPr id="23" name="Google Shape;187;p40">
            <a:extLst>
              <a:ext uri="{FF2B5EF4-FFF2-40B4-BE49-F238E27FC236}">
                <a16:creationId xmlns:a16="http://schemas.microsoft.com/office/drawing/2014/main" id="{3FC07F1E-8047-4C44-8A1A-C84772FD18E6}"/>
              </a:ext>
            </a:extLst>
          </p:cNvPr>
          <p:cNvCxnSpPr/>
          <p:nvPr/>
        </p:nvCxnSpPr>
        <p:spPr>
          <a:xfrm>
            <a:off x="6812309"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162;p38">
            <a:extLst>
              <a:ext uri="{FF2B5EF4-FFF2-40B4-BE49-F238E27FC236}">
                <a16:creationId xmlns:a16="http://schemas.microsoft.com/office/drawing/2014/main" id="{E4EEFBF3-4592-4592-A445-3ECAC66365AD}"/>
              </a:ext>
            </a:extLst>
          </p:cNvPr>
          <p:cNvSpPr txBox="1">
            <a:spLocks/>
          </p:cNvSpPr>
          <p:nvPr/>
        </p:nvSpPr>
        <p:spPr>
          <a:xfrm>
            <a:off x="2175900" y="1012662"/>
            <a:ext cx="4792200"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3200" dirty="0"/>
              <a:t>TECH-STACK</a:t>
            </a:r>
            <a:endParaRPr lang="en-US" sz="2800" dirty="0"/>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583712" y="259067"/>
            <a:ext cx="7081563"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a:t>
            </a:r>
            <a:endParaRPr sz="3200" dirty="0"/>
          </a:p>
        </p:txBody>
      </p:sp>
      <p:sp>
        <p:nvSpPr>
          <p:cNvPr id="4" name="TextBox 3">
            <a:extLst>
              <a:ext uri="{FF2B5EF4-FFF2-40B4-BE49-F238E27FC236}">
                <a16:creationId xmlns:a16="http://schemas.microsoft.com/office/drawing/2014/main" id="{AC7820A8-0ADF-45A7-B0D0-2E20E8F487FF}"/>
              </a:ext>
            </a:extLst>
          </p:cNvPr>
          <p:cNvSpPr txBox="1"/>
          <p:nvPr/>
        </p:nvSpPr>
        <p:spPr>
          <a:xfrm>
            <a:off x="4380614" y="903767"/>
            <a:ext cx="4529470" cy="4031873"/>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
            </a:pPr>
            <a:r>
              <a:rPr lang="en-US" sz="1600" dirty="0">
                <a:solidFill>
                  <a:schemeClr val="tx2"/>
                </a:solidFill>
                <a:latin typeface="Montserrat Medium" panose="00000600000000000000" pitchFamily="2" charset="0"/>
              </a:rPr>
              <a:t>Traditionally, student's attendances are taken manually by using attendance sheet, which is a </a:t>
            </a:r>
            <a:r>
              <a:rPr lang="en-US" sz="1600" dirty="0">
                <a:solidFill>
                  <a:schemeClr val="bg1"/>
                </a:solidFill>
                <a:latin typeface="Montserrat Medium" panose="00000600000000000000" pitchFamily="2" charset="0"/>
              </a:rPr>
              <a:t>time consuming</a:t>
            </a:r>
            <a:r>
              <a:rPr lang="en-US" sz="1600" dirty="0">
                <a:solidFill>
                  <a:schemeClr val="tx2"/>
                </a:solidFill>
                <a:latin typeface="Montserrat Medium" panose="00000600000000000000" pitchFamily="2" charset="0"/>
              </a:rPr>
              <a:t> event</a:t>
            </a:r>
          </a:p>
          <a:p>
            <a:pPr marL="342900" indent="-342900" algn="just">
              <a:buClr>
                <a:schemeClr val="accent1"/>
              </a:buClr>
              <a:buFont typeface="Wingdings" panose="05000000000000000000" pitchFamily="2" charset="2"/>
              <a:buChar char="§"/>
            </a:pPr>
            <a:endParaRPr lang="en-US" sz="1600" dirty="0">
              <a:solidFill>
                <a:schemeClr val="tx2"/>
              </a:solidFill>
              <a:latin typeface="Montserrat Medium" panose="00000600000000000000" pitchFamily="2" charset="0"/>
            </a:endParaRPr>
          </a:p>
          <a:p>
            <a:pPr marL="342900" indent="-342900" algn="just">
              <a:buClr>
                <a:schemeClr val="accent1"/>
              </a:buClr>
              <a:buFont typeface="Wingdings" panose="05000000000000000000" pitchFamily="2" charset="2"/>
              <a:buChar char="§"/>
            </a:pPr>
            <a:r>
              <a:rPr lang="en-US" sz="1600" dirty="0">
                <a:solidFill>
                  <a:schemeClr val="tx2"/>
                </a:solidFill>
                <a:latin typeface="Montserrat Medium" panose="00000600000000000000" pitchFamily="2" charset="0"/>
              </a:rPr>
              <a:t>Moreover it's very difficult to verify one by one student in a large classroom whether the </a:t>
            </a:r>
            <a:r>
              <a:rPr lang="en-US" sz="1600" dirty="0">
                <a:solidFill>
                  <a:schemeClr val="bg1"/>
                </a:solidFill>
                <a:latin typeface="Montserrat Medium" panose="00000600000000000000" pitchFamily="2" charset="0"/>
              </a:rPr>
              <a:t>authenticated students are actually responding or not</a:t>
            </a:r>
          </a:p>
          <a:p>
            <a:pPr marL="342900" indent="-342900" algn="just">
              <a:buClr>
                <a:schemeClr val="accent1"/>
              </a:buClr>
              <a:buFont typeface="Wingdings" panose="05000000000000000000" pitchFamily="2" charset="2"/>
              <a:buChar char="§"/>
            </a:pPr>
            <a:endParaRPr lang="en-US" sz="1600" dirty="0">
              <a:solidFill>
                <a:schemeClr val="tx2"/>
              </a:solidFill>
              <a:latin typeface="Montserrat Medium" panose="00000600000000000000" pitchFamily="2" charset="0"/>
            </a:endParaRPr>
          </a:p>
          <a:p>
            <a:pPr marL="342900" indent="-342900" algn="just">
              <a:buClr>
                <a:schemeClr val="accent1"/>
              </a:buClr>
              <a:buFont typeface="Wingdings" panose="05000000000000000000" pitchFamily="2" charset="2"/>
              <a:buChar char="§"/>
            </a:pPr>
            <a:r>
              <a:rPr lang="en-US" sz="1600" dirty="0">
                <a:solidFill>
                  <a:schemeClr val="tx2"/>
                </a:solidFill>
                <a:latin typeface="Montserrat Medium" panose="00000600000000000000" pitchFamily="2" charset="0"/>
              </a:rPr>
              <a:t>By using </a:t>
            </a:r>
            <a:r>
              <a:rPr lang="en-US" sz="1600" dirty="0">
                <a:solidFill>
                  <a:schemeClr val="bg1"/>
                </a:solidFill>
                <a:latin typeface="Montserrat Medium" panose="00000600000000000000" pitchFamily="2" charset="0"/>
              </a:rPr>
              <a:t>Face Detection and Face Recognition</a:t>
            </a:r>
            <a:r>
              <a:rPr lang="en-US" sz="1600" dirty="0">
                <a:solidFill>
                  <a:schemeClr val="tx2"/>
                </a:solidFill>
                <a:latin typeface="Montserrat Medium" panose="00000600000000000000" pitchFamily="2" charset="0"/>
              </a:rPr>
              <a:t> technology we can finish this task with zero effort. It's accurate and allows for high enrollment and verification rate. </a:t>
            </a:r>
            <a:r>
              <a:rPr lang="en-US" sz="1600" dirty="0">
                <a:solidFill>
                  <a:schemeClr val="bg1"/>
                </a:solidFill>
                <a:latin typeface="Montserrat Medium" panose="00000600000000000000" pitchFamily="2" charset="0"/>
              </a:rPr>
              <a:t>Let's understand the Approach of our project.</a:t>
            </a:r>
            <a:endParaRPr lang="en-IN" sz="1600" dirty="0">
              <a:solidFill>
                <a:schemeClr val="bg1"/>
              </a:solidFill>
              <a:latin typeface="Montserrat Medium" panose="00000600000000000000" pitchFamily="2" charset="0"/>
            </a:endParaRPr>
          </a:p>
        </p:txBody>
      </p:sp>
      <p:grpSp>
        <p:nvGrpSpPr>
          <p:cNvPr id="13" name="Google Shape;2131;p65">
            <a:extLst>
              <a:ext uri="{FF2B5EF4-FFF2-40B4-BE49-F238E27FC236}">
                <a16:creationId xmlns:a16="http://schemas.microsoft.com/office/drawing/2014/main" id="{18297D45-47B1-47E6-A910-C71F2D236656}"/>
              </a:ext>
            </a:extLst>
          </p:cNvPr>
          <p:cNvGrpSpPr/>
          <p:nvPr/>
        </p:nvGrpSpPr>
        <p:grpSpPr>
          <a:xfrm>
            <a:off x="1099340" y="1013496"/>
            <a:ext cx="2630135" cy="3217472"/>
            <a:chOff x="3779900" y="1733725"/>
            <a:chExt cx="1636950" cy="2245975"/>
          </a:xfrm>
        </p:grpSpPr>
        <p:sp>
          <p:nvSpPr>
            <p:cNvPr id="14" name="Google Shape;2132;p65">
              <a:extLst>
                <a:ext uri="{FF2B5EF4-FFF2-40B4-BE49-F238E27FC236}">
                  <a16:creationId xmlns:a16="http://schemas.microsoft.com/office/drawing/2014/main" id="{8624FFEF-CE6E-4425-8939-AC7060CC1B90}"/>
                </a:ext>
              </a:extLst>
            </p:cNvPr>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3;p65">
              <a:extLst>
                <a:ext uri="{FF2B5EF4-FFF2-40B4-BE49-F238E27FC236}">
                  <a16:creationId xmlns:a16="http://schemas.microsoft.com/office/drawing/2014/main" id="{9075A734-3E97-46D8-A974-75CB698BD9FB}"/>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4;p65">
              <a:extLst>
                <a:ext uri="{FF2B5EF4-FFF2-40B4-BE49-F238E27FC236}">
                  <a16:creationId xmlns:a16="http://schemas.microsoft.com/office/drawing/2014/main" id="{55460425-DC6A-4D11-87C3-7A8BDBD81003}"/>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5;p65">
              <a:extLst>
                <a:ext uri="{FF2B5EF4-FFF2-40B4-BE49-F238E27FC236}">
                  <a16:creationId xmlns:a16="http://schemas.microsoft.com/office/drawing/2014/main" id="{A26D0C61-FE24-4FB4-A1F9-EA3772B9AEC2}"/>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2044F808-DA76-46C3-81D2-51CB88A85646}"/>
              </a:ext>
            </a:extLst>
          </p:cNvPr>
          <p:cNvPicPr>
            <a:picLocks noChangeAspect="1"/>
          </p:cNvPicPr>
          <p:nvPr/>
        </p:nvPicPr>
        <p:blipFill>
          <a:blip r:embed="rId3"/>
          <a:stretch>
            <a:fillRect/>
          </a:stretch>
        </p:blipFill>
        <p:spPr>
          <a:xfrm>
            <a:off x="1316271" y="1346433"/>
            <a:ext cx="2206670" cy="25504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362111" y="437516"/>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APPROACH</a:t>
            </a:r>
            <a:endParaRPr sz="3200"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I</a:t>
            </a:r>
            <a:endParaRPr sz="1400" dirty="0">
              <a:solidFill>
                <a:schemeClr val="lt1"/>
              </a:solidFill>
            </a:endParaRPr>
          </a:p>
        </p:txBody>
      </p:sp>
      <p:sp>
        <p:nvSpPr>
          <p:cNvPr id="1958" name="Google Shape;1958;p54"/>
          <p:cNvSpPr txBox="1">
            <a:spLocks noGrp="1"/>
          </p:cNvSpPr>
          <p:nvPr>
            <p:ph type="subTitle" idx="4294967295"/>
          </p:nvPr>
        </p:nvSpPr>
        <p:spPr>
          <a:xfrm>
            <a:off x="852789" y="3097036"/>
            <a:ext cx="1860422" cy="725400"/>
          </a:xfrm>
          <a:prstGeom prst="rect">
            <a:avLst/>
          </a:prstGeom>
        </p:spPr>
        <p:txBody>
          <a:bodyPr spcFirstLastPara="1" wrap="square" lIns="91425" tIns="91425" rIns="91425" bIns="91425" anchor="t" anchorCtr="0">
            <a:noAutofit/>
          </a:bodyPr>
          <a:lstStyle/>
          <a:p>
            <a:pPr marL="0" lvl="0" indent="0" algn="ctr">
              <a:spcAft>
                <a:spcPts val="1600"/>
              </a:spcAft>
              <a:buNone/>
            </a:pPr>
            <a:r>
              <a:rPr lang="en-IN" sz="2000" dirty="0">
                <a:solidFill>
                  <a:schemeClr val="bg1"/>
                </a:solidFill>
                <a:latin typeface="Montserrat ExtraBold" panose="00000900000000000000" pitchFamily="2" charset="0"/>
              </a:rPr>
              <a:t>Dataset Creation </a:t>
            </a:r>
            <a:endParaRPr sz="2000" dirty="0">
              <a:solidFill>
                <a:schemeClr val="bg1"/>
              </a:solidFill>
              <a:latin typeface="Montserrat ExtraBold" panose="00000900000000000000" pitchFamily="2" charset="0"/>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solidFill>
                  <a:schemeClr val="lt1"/>
                </a:solidFill>
              </a:rPr>
              <a:t>III</a:t>
            </a:r>
            <a:endParaRPr sz="1400" dirty="0">
              <a:solidFill>
                <a:schemeClr val="lt1"/>
              </a:solidFill>
            </a:endParaRPr>
          </a:p>
        </p:txBody>
      </p:sp>
      <p:sp>
        <p:nvSpPr>
          <p:cNvPr id="1960" name="Google Shape;1960;p54"/>
          <p:cNvSpPr txBox="1">
            <a:spLocks noGrp="1"/>
          </p:cNvSpPr>
          <p:nvPr>
            <p:ph type="subTitle" idx="4294967295"/>
          </p:nvPr>
        </p:nvSpPr>
        <p:spPr>
          <a:xfrm>
            <a:off x="4488234" y="3144133"/>
            <a:ext cx="2174300" cy="72540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2000" dirty="0">
                <a:solidFill>
                  <a:schemeClr val="lt1"/>
                </a:solidFill>
                <a:latin typeface="Montserrat ExtraBold" panose="00000900000000000000" pitchFamily="2" charset="0"/>
              </a:rPr>
              <a:t>FACE RECOGNITION</a:t>
            </a: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879789" y="1892972"/>
            <a:ext cx="1858772"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solidFill>
                  <a:schemeClr val="lt1"/>
                </a:solidFill>
                <a:latin typeface="Montserrat ExtraBold" panose="00000900000000000000" pitchFamily="2" charset="0"/>
              </a:rPr>
              <a:t>FACE DETECTION</a:t>
            </a:r>
            <a:endParaRPr sz="2000" dirty="0">
              <a:solidFill>
                <a:schemeClr val="lt1"/>
              </a:solidFill>
              <a:latin typeface="Montserrat ExtraBold" panose="00000900000000000000" pitchFamily="2" charset="0"/>
            </a:endParaRPr>
          </a:p>
        </p:txBody>
      </p:sp>
      <p:sp>
        <p:nvSpPr>
          <p:cNvPr id="1962" name="Google Shape;1962;p54"/>
          <p:cNvSpPr txBox="1">
            <a:spLocks noGrp="1"/>
          </p:cNvSpPr>
          <p:nvPr>
            <p:ph type="title" idx="4294967295"/>
          </p:nvPr>
        </p:nvSpPr>
        <p:spPr>
          <a:xfrm>
            <a:off x="2989514"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II</a:t>
            </a:r>
            <a:endParaRPr sz="1400" dirty="0">
              <a:solidFill>
                <a:schemeClr val="lt1"/>
              </a:solidFill>
            </a:endParaRPr>
          </a:p>
        </p:txBody>
      </p:sp>
      <p:sp>
        <p:nvSpPr>
          <p:cNvPr id="1963" name="Google Shape;1963;p54"/>
          <p:cNvSpPr txBox="1">
            <a:spLocks noGrp="1"/>
          </p:cNvSpPr>
          <p:nvPr>
            <p:ph type="subTitle" idx="4294967295"/>
          </p:nvPr>
        </p:nvSpPr>
        <p:spPr>
          <a:xfrm>
            <a:off x="6279679" y="1882734"/>
            <a:ext cx="2162613"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2000" dirty="0">
                <a:solidFill>
                  <a:schemeClr val="lt1"/>
                </a:solidFill>
                <a:latin typeface="Montserrat ExtraBold" panose="00000900000000000000" pitchFamily="2" charset="0"/>
              </a:rPr>
              <a:t>ATTENDANCE</a:t>
            </a:r>
            <a:r>
              <a:rPr lang="en-US" sz="2000" dirty="0">
                <a:solidFill>
                  <a:schemeClr val="lt1"/>
                </a:solidFill>
                <a:latin typeface="Montserrat ExtraBold" panose="00000900000000000000" pitchFamily="2" charset="0"/>
              </a:rPr>
              <a:t>U</a:t>
            </a:r>
            <a:r>
              <a:rPr lang="en-IN" sz="2000" dirty="0">
                <a:solidFill>
                  <a:schemeClr val="lt1"/>
                </a:solidFill>
                <a:latin typeface="Montserrat ExtraBold" panose="00000900000000000000" pitchFamily="2" charset="0"/>
              </a:rPr>
              <a:t>PDATION</a:t>
            </a:r>
            <a:endParaRPr sz="2000" dirty="0">
              <a:solidFill>
                <a:schemeClr val="lt1"/>
              </a:solidFill>
              <a:latin typeface="Montserrat ExtraBold" panose="00000900000000000000" pitchFamily="2" charset="0"/>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solidFill>
                  <a:schemeClr val="lt1"/>
                </a:solidFill>
              </a:rPr>
              <a:t>IV</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662691"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449811" y="40651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1026" name="Picture 2" descr="MegaFace facial recognition dataset origin raises privacy and liability  concerns | Biometric Update">
            <a:extLst>
              <a:ext uri="{FF2B5EF4-FFF2-40B4-BE49-F238E27FC236}">
                <a16:creationId xmlns:a16="http://schemas.microsoft.com/office/drawing/2014/main" id="{58BEA4F0-B905-44A4-9E2F-37301FDAD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794" y="1476155"/>
            <a:ext cx="3560598" cy="2510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A15833-0421-4670-9631-F0FE540BC552}"/>
              </a:ext>
            </a:extLst>
          </p:cNvPr>
          <p:cNvSpPr txBox="1"/>
          <p:nvPr/>
        </p:nvSpPr>
        <p:spPr>
          <a:xfrm>
            <a:off x="274320" y="376262"/>
            <a:ext cx="4572000" cy="523220"/>
          </a:xfrm>
          <a:prstGeom prst="rect">
            <a:avLst/>
          </a:prstGeom>
          <a:noFill/>
        </p:spPr>
        <p:txBody>
          <a:bodyPr wrap="square" rtlCol="0">
            <a:spAutoFit/>
          </a:bodyPr>
          <a:lstStyle/>
          <a:p>
            <a:pPr marL="0" lvl="0" indent="0" algn="just">
              <a:spcAft>
                <a:spcPts val="1600"/>
              </a:spcAft>
              <a:buNone/>
            </a:pPr>
            <a:r>
              <a:rPr lang="en-IN" sz="2800" dirty="0">
                <a:solidFill>
                  <a:schemeClr val="tx2"/>
                </a:solidFill>
                <a:latin typeface="Montserrat ExtraBold" panose="00000900000000000000" pitchFamily="2" charset="0"/>
              </a:rPr>
              <a:t>DATASET CREATION </a:t>
            </a:r>
          </a:p>
        </p:txBody>
      </p:sp>
      <p:cxnSp>
        <p:nvCxnSpPr>
          <p:cNvPr id="10" name="Google Shape;1969;p54">
            <a:extLst>
              <a:ext uri="{FF2B5EF4-FFF2-40B4-BE49-F238E27FC236}">
                <a16:creationId xmlns:a16="http://schemas.microsoft.com/office/drawing/2014/main" id="{8C89D304-9ADF-47D7-81F0-456B04BCB048}"/>
              </a:ext>
            </a:extLst>
          </p:cNvPr>
          <p:cNvCxnSpPr>
            <a:cxnSpLocks/>
          </p:cNvCxnSpPr>
          <p:nvPr/>
        </p:nvCxnSpPr>
        <p:spPr>
          <a:xfrm>
            <a:off x="376659" y="351649"/>
            <a:ext cx="381129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3B74663D-4BEF-4030-A7B4-098255F667BE}"/>
              </a:ext>
            </a:extLst>
          </p:cNvPr>
          <p:cNvSpPr txBox="1"/>
          <p:nvPr/>
        </p:nvSpPr>
        <p:spPr>
          <a:xfrm>
            <a:off x="292608" y="978958"/>
            <a:ext cx="4797018" cy="3785652"/>
          </a:xfrm>
          <a:prstGeom prst="rect">
            <a:avLst/>
          </a:prstGeom>
          <a:noFill/>
        </p:spPr>
        <p:txBody>
          <a:bodyPr wrap="square" rtlCol="0">
            <a:spAutoFit/>
          </a:bodyPr>
          <a:lstStyle/>
          <a:p>
            <a:pPr marL="285750" indent="-285750" algn="just">
              <a:buClr>
                <a:schemeClr val="accent1"/>
              </a:buClr>
              <a:buFont typeface="Arial" panose="020B0604020202020204" pitchFamily="34" charset="0"/>
              <a:buChar char="•"/>
            </a:pPr>
            <a:r>
              <a:rPr lang="en-US" sz="1600" dirty="0">
                <a:solidFill>
                  <a:schemeClr val="bg1"/>
                </a:solidFill>
              </a:rPr>
              <a:t>Images of students </a:t>
            </a:r>
            <a:r>
              <a:rPr lang="en-US" sz="1600" dirty="0">
                <a:solidFill>
                  <a:schemeClr val="accent1"/>
                </a:solidFill>
              </a:rPr>
              <a:t>are captured </a:t>
            </a:r>
            <a:r>
              <a:rPr lang="en-US" sz="1600" dirty="0">
                <a:solidFill>
                  <a:schemeClr val="bg1"/>
                </a:solidFill>
              </a:rPr>
              <a:t>using a web cam. Multiple images of single student will be acquired with varied gestures and angles. </a:t>
            </a:r>
          </a:p>
          <a:p>
            <a:pPr algn="just">
              <a:buClr>
                <a:schemeClr val="accent1"/>
              </a:buClr>
            </a:pPr>
            <a:endParaRPr lang="en-US" sz="1600" dirty="0">
              <a:solidFill>
                <a:schemeClr val="bg1"/>
              </a:solidFill>
            </a:endParaRPr>
          </a:p>
          <a:p>
            <a:pPr marL="285750" indent="-285750" algn="just">
              <a:buClr>
                <a:schemeClr val="accent1"/>
              </a:buClr>
              <a:buFont typeface="Arial" panose="020B0604020202020204" pitchFamily="34" charset="0"/>
              <a:buChar char="•"/>
            </a:pPr>
            <a:r>
              <a:rPr lang="en-US" sz="1600" dirty="0">
                <a:solidFill>
                  <a:schemeClr val="bg1"/>
                </a:solidFill>
              </a:rPr>
              <a:t>The images are cropped to obtain the </a:t>
            </a:r>
            <a:r>
              <a:rPr lang="en-US" sz="1600" dirty="0">
                <a:solidFill>
                  <a:schemeClr val="accent1"/>
                </a:solidFill>
              </a:rPr>
              <a:t>Region of Interest (ROI) </a:t>
            </a:r>
            <a:r>
              <a:rPr lang="en-US" sz="1600" dirty="0">
                <a:solidFill>
                  <a:schemeClr val="bg1"/>
                </a:solidFill>
              </a:rPr>
              <a:t>which will be further used in recognition process. </a:t>
            </a:r>
          </a:p>
          <a:p>
            <a:pPr marL="285750" indent="-285750" algn="just">
              <a:buClr>
                <a:schemeClr val="accent1"/>
              </a:buClr>
              <a:buFont typeface="Arial" panose="020B0604020202020204" pitchFamily="34" charset="0"/>
              <a:buChar char="•"/>
            </a:pPr>
            <a:endParaRPr lang="en-US" sz="1600" dirty="0">
              <a:solidFill>
                <a:schemeClr val="bg1"/>
              </a:solidFill>
            </a:endParaRPr>
          </a:p>
          <a:p>
            <a:pPr marL="285750" indent="-285750" algn="just">
              <a:buClr>
                <a:schemeClr val="accent1"/>
              </a:buClr>
              <a:buFont typeface="Arial" panose="020B0604020202020204" pitchFamily="34" charset="0"/>
              <a:buChar char="•"/>
            </a:pPr>
            <a:r>
              <a:rPr lang="en-US" sz="1600" dirty="0">
                <a:solidFill>
                  <a:schemeClr val="bg1"/>
                </a:solidFill>
              </a:rPr>
              <a:t>Next step is to </a:t>
            </a:r>
            <a:r>
              <a:rPr lang="en-US" sz="1600" dirty="0">
                <a:solidFill>
                  <a:schemeClr val="accent1"/>
                </a:solidFill>
              </a:rPr>
              <a:t>resize the cropped images </a:t>
            </a:r>
            <a:r>
              <a:rPr lang="en-US" sz="1600" dirty="0">
                <a:solidFill>
                  <a:schemeClr val="bg1"/>
                </a:solidFill>
              </a:rPr>
              <a:t>to particular pixel position. </a:t>
            </a:r>
          </a:p>
          <a:p>
            <a:pPr marL="285750" indent="-285750" algn="just">
              <a:buClr>
                <a:schemeClr val="accent1"/>
              </a:buClr>
              <a:buFont typeface="Arial" panose="020B0604020202020204" pitchFamily="34" charset="0"/>
              <a:buChar char="•"/>
            </a:pPr>
            <a:endParaRPr lang="en-US" sz="1600" dirty="0">
              <a:solidFill>
                <a:schemeClr val="bg1"/>
              </a:solidFill>
            </a:endParaRPr>
          </a:p>
          <a:p>
            <a:pPr marL="285750" indent="-285750" algn="just">
              <a:buClr>
                <a:schemeClr val="accent1"/>
              </a:buClr>
              <a:buFont typeface="Arial" panose="020B0604020202020204" pitchFamily="34" charset="0"/>
              <a:buChar char="•"/>
            </a:pPr>
            <a:r>
              <a:rPr lang="en-US" sz="1600" dirty="0">
                <a:solidFill>
                  <a:schemeClr val="bg1"/>
                </a:solidFill>
              </a:rPr>
              <a:t>Then these images will be converted </a:t>
            </a:r>
            <a:r>
              <a:rPr lang="en-US" sz="1600" dirty="0">
                <a:solidFill>
                  <a:schemeClr val="accent1"/>
                </a:solidFill>
              </a:rPr>
              <a:t>from RGB to gray scale images</a:t>
            </a:r>
            <a:r>
              <a:rPr lang="en-US" sz="1600" dirty="0">
                <a:solidFill>
                  <a:schemeClr val="bg1"/>
                </a:solidFill>
              </a:rPr>
              <a:t>. And then these images will be saved as the names of respective student in a folder</a:t>
            </a:r>
            <a:endParaRPr lang="en-IN" sz="1600" dirty="0">
              <a:solidFill>
                <a:schemeClr val="bg1"/>
              </a:solidFill>
            </a:endParaRP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0" name="Google Shape;2131;p65">
            <a:extLst>
              <a:ext uri="{FF2B5EF4-FFF2-40B4-BE49-F238E27FC236}">
                <a16:creationId xmlns:a16="http://schemas.microsoft.com/office/drawing/2014/main" id="{411225DE-7436-43DA-8EB2-C7C7A01CFE35}"/>
              </a:ext>
            </a:extLst>
          </p:cNvPr>
          <p:cNvGrpSpPr/>
          <p:nvPr/>
        </p:nvGrpSpPr>
        <p:grpSpPr>
          <a:xfrm>
            <a:off x="5640088" y="950976"/>
            <a:ext cx="2980944" cy="3566160"/>
            <a:chOff x="3779900" y="1584507"/>
            <a:chExt cx="1636950" cy="2527677"/>
          </a:xfrm>
        </p:grpSpPr>
        <p:sp>
          <p:nvSpPr>
            <p:cNvPr id="21" name="Google Shape;2132;p65">
              <a:extLst>
                <a:ext uri="{FF2B5EF4-FFF2-40B4-BE49-F238E27FC236}">
                  <a16:creationId xmlns:a16="http://schemas.microsoft.com/office/drawing/2014/main" id="{D95DB07B-A2B7-4A69-AD1D-6A7AD1CAEF9A}"/>
                </a:ext>
              </a:extLst>
            </p:cNvPr>
            <p:cNvSpPr/>
            <p:nvPr/>
          </p:nvSpPr>
          <p:spPr>
            <a:xfrm>
              <a:off x="3779900" y="1584507"/>
              <a:ext cx="1636950" cy="2527677"/>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33;p65">
              <a:extLst>
                <a:ext uri="{FF2B5EF4-FFF2-40B4-BE49-F238E27FC236}">
                  <a16:creationId xmlns:a16="http://schemas.microsoft.com/office/drawing/2014/main" id="{F7EF01AA-6B05-4F86-B71A-BB0D54F698EA}"/>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34;p65">
              <a:extLst>
                <a:ext uri="{FF2B5EF4-FFF2-40B4-BE49-F238E27FC236}">
                  <a16:creationId xmlns:a16="http://schemas.microsoft.com/office/drawing/2014/main" id="{A6B7AE05-9173-4625-9297-144E3C4A4F9D}"/>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35;p65">
              <a:extLst>
                <a:ext uri="{FF2B5EF4-FFF2-40B4-BE49-F238E27FC236}">
                  <a16:creationId xmlns:a16="http://schemas.microsoft.com/office/drawing/2014/main" id="{4C1B4583-C187-46F1-81F7-1B52B916F323}"/>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8EFBA4AC-7A0C-4D5C-B41C-83AB8E6A2AFE}"/>
              </a:ext>
            </a:extLst>
          </p:cNvPr>
          <p:cNvPicPr>
            <a:picLocks noChangeAspect="1"/>
          </p:cNvPicPr>
          <p:nvPr/>
        </p:nvPicPr>
        <p:blipFill>
          <a:blip r:embed="rId3"/>
          <a:stretch>
            <a:fillRect/>
          </a:stretch>
        </p:blipFill>
        <p:spPr>
          <a:xfrm>
            <a:off x="5912694" y="1534668"/>
            <a:ext cx="2476500" cy="2476500"/>
          </a:xfrm>
          <a:prstGeom prst="rect">
            <a:avLst/>
          </a:prstGeom>
        </p:spPr>
      </p:pic>
      <p:sp>
        <p:nvSpPr>
          <p:cNvPr id="26" name="Rectangle 25">
            <a:extLst>
              <a:ext uri="{FF2B5EF4-FFF2-40B4-BE49-F238E27FC236}">
                <a16:creationId xmlns:a16="http://schemas.microsoft.com/office/drawing/2014/main" id="{C9F8DC4A-8BF1-4BF4-920A-62047EBFDAC3}"/>
              </a:ext>
            </a:extLst>
          </p:cNvPr>
          <p:cNvSpPr/>
          <p:nvPr/>
        </p:nvSpPr>
        <p:spPr>
          <a:xfrm>
            <a:off x="396269" y="333918"/>
            <a:ext cx="4037288" cy="584775"/>
          </a:xfrm>
          <a:prstGeom prst="rect">
            <a:avLst/>
          </a:prstGeom>
        </p:spPr>
        <p:txBody>
          <a:bodyPr wrap="square">
            <a:spAutoFit/>
          </a:bodyPr>
          <a:lstStyle/>
          <a:p>
            <a:r>
              <a:rPr lang="en-IN" sz="3200" b="1" dirty="0">
                <a:solidFill>
                  <a:schemeClr val="accent1"/>
                </a:solidFill>
                <a:latin typeface="Montserrat ExtraBold" panose="00000900000000000000" pitchFamily="2" charset="0"/>
              </a:rPr>
              <a:t>FACE DETECTION </a:t>
            </a:r>
          </a:p>
        </p:txBody>
      </p:sp>
      <p:cxnSp>
        <p:nvCxnSpPr>
          <p:cNvPr id="27" name="Google Shape;1969;p54">
            <a:extLst>
              <a:ext uri="{FF2B5EF4-FFF2-40B4-BE49-F238E27FC236}">
                <a16:creationId xmlns:a16="http://schemas.microsoft.com/office/drawing/2014/main" id="{3FE5EBC5-CFA5-465B-9909-96AF393B0C38}"/>
              </a:ext>
            </a:extLst>
          </p:cNvPr>
          <p:cNvCxnSpPr>
            <a:cxnSpLocks/>
          </p:cNvCxnSpPr>
          <p:nvPr/>
        </p:nvCxnSpPr>
        <p:spPr>
          <a:xfrm>
            <a:off x="432844" y="319587"/>
            <a:ext cx="373619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 name="TextBox 27">
            <a:extLst>
              <a:ext uri="{FF2B5EF4-FFF2-40B4-BE49-F238E27FC236}">
                <a16:creationId xmlns:a16="http://schemas.microsoft.com/office/drawing/2014/main" id="{65CB7BFE-BA8F-4BB4-821B-3B72158F16EE}"/>
              </a:ext>
            </a:extLst>
          </p:cNvPr>
          <p:cNvSpPr txBox="1"/>
          <p:nvPr/>
        </p:nvSpPr>
        <p:spPr>
          <a:xfrm>
            <a:off x="100639" y="955269"/>
            <a:ext cx="5539449" cy="378565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2000" dirty="0">
                <a:solidFill>
                  <a:schemeClr val="bg1"/>
                </a:solidFill>
                <a:latin typeface="Montserrat Medium" panose="00000600000000000000" pitchFamily="2" charset="0"/>
              </a:rPr>
              <a:t>Face detection here is performed using </a:t>
            </a:r>
            <a:r>
              <a:rPr lang="en-US" sz="2000" b="1" dirty="0" err="1">
                <a:solidFill>
                  <a:schemeClr val="accent1"/>
                </a:solidFill>
                <a:latin typeface="Montserrat Medium" panose="00000600000000000000" pitchFamily="2" charset="0"/>
              </a:rPr>
              <a:t>Haar</a:t>
            </a:r>
            <a:r>
              <a:rPr lang="en-US" sz="2000" b="1" dirty="0">
                <a:solidFill>
                  <a:schemeClr val="accent1"/>
                </a:solidFill>
                <a:latin typeface="Montserrat Medium" panose="00000600000000000000" pitchFamily="2" charset="0"/>
              </a:rPr>
              <a:t>-Cascade Classifier </a:t>
            </a:r>
            <a:r>
              <a:rPr lang="en-US" sz="2000" dirty="0">
                <a:solidFill>
                  <a:schemeClr val="bg1"/>
                </a:solidFill>
                <a:latin typeface="Montserrat Medium" panose="00000600000000000000" pitchFamily="2" charset="0"/>
              </a:rPr>
              <a:t>with OpenCV. </a:t>
            </a:r>
          </a:p>
          <a:p>
            <a:pPr marL="285750" indent="-285750">
              <a:buClr>
                <a:schemeClr val="bg1"/>
              </a:buClr>
              <a:buFont typeface="Arial" panose="020B0604020202020204" pitchFamily="34" charset="0"/>
              <a:buChar char="•"/>
            </a:pPr>
            <a:endParaRPr lang="en-US" sz="2000" dirty="0">
              <a:solidFill>
                <a:schemeClr val="bg1"/>
              </a:solidFill>
              <a:latin typeface="Montserrat Medium" panose="00000600000000000000" pitchFamily="2" charset="0"/>
            </a:endParaRPr>
          </a:p>
          <a:p>
            <a:pPr marL="285750" indent="-285750">
              <a:buClr>
                <a:schemeClr val="bg1"/>
              </a:buClr>
              <a:buFont typeface="Arial" panose="020B0604020202020204" pitchFamily="34" charset="0"/>
              <a:buChar char="•"/>
            </a:pPr>
            <a:r>
              <a:rPr lang="en-US" sz="2000" dirty="0" err="1">
                <a:solidFill>
                  <a:schemeClr val="bg1"/>
                </a:solidFill>
                <a:latin typeface="Montserrat Medium" panose="00000600000000000000" pitchFamily="2" charset="0"/>
              </a:rPr>
              <a:t>Haar</a:t>
            </a:r>
            <a:r>
              <a:rPr lang="en-US" sz="2000" dirty="0">
                <a:solidFill>
                  <a:schemeClr val="bg1"/>
                </a:solidFill>
                <a:latin typeface="Montserrat Medium" panose="00000600000000000000" pitchFamily="2" charset="0"/>
              </a:rPr>
              <a:t> Cascade algorithm needs to be trained to detect human faces before it can be used for face detection. This is called feature extraction. </a:t>
            </a:r>
          </a:p>
          <a:p>
            <a:pPr marL="285750" indent="-285750">
              <a:buClr>
                <a:schemeClr val="bg1"/>
              </a:buClr>
              <a:buFont typeface="Arial" panose="020B0604020202020204" pitchFamily="34" charset="0"/>
              <a:buChar char="•"/>
            </a:pPr>
            <a:endParaRPr lang="en-US" sz="2000" dirty="0">
              <a:solidFill>
                <a:schemeClr val="bg1"/>
              </a:solidFill>
              <a:latin typeface="Montserrat Medium" panose="00000600000000000000" pitchFamily="2" charset="0"/>
            </a:endParaRPr>
          </a:p>
          <a:p>
            <a:pPr marL="285750" indent="-285750">
              <a:buClr>
                <a:schemeClr val="bg1"/>
              </a:buClr>
              <a:buFont typeface="Arial" panose="020B0604020202020204" pitchFamily="34" charset="0"/>
              <a:buChar char="•"/>
            </a:pPr>
            <a:r>
              <a:rPr lang="en-US" sz="2000" dirty="0">
                <a:solidFill>
                  <a:schemeClr val="bg1"/>
                </a:solidFill>
                <a:latin typeface="Montserrat Medium" panose="00000600000000000000" pitchFamily="2" charset="0"/>
              </a:rPr>
              <a:t>The </a:t>
            </a:r>
            <a:r>
              <a:rPr lang="en-US" sz="2000" dirty="0" err="1">
                <a:solidFill>
                  <a:schemeClr val="bg1"/>
                </a:solidFill>
                <a:latin typeface="Montserrat Medium" panose="00000600000000000000" pitchFamily="2" charset="0"/>
              </a:rPr>
              <a:t>haar</a:t>
            </a:r>
            <a:r>
              <a:rPr lang="en-US" sz="2000" dirty="0">
                <a:solidFill>
                  <a:schemeClr val="bg1"/>
                </a:solidFill>
                <a:latin typeface="Montserrat Medium" panose="00000600000000000000" pitchFamily="2" charset="0"/>
              </a:rPr>
              <a:t> cascade training data used is an xml file </a:t>
            </a:r>
            <a:r>
              <a:rPr lang="en-US" sz="2000" b="1" dirty="0" err="1">
                <a:solidFill>
                  <a:schemeClr val="accent1"/>
                </a:solidFill>
                <a:latin typeface="Montserrat Medium" panose="00000600000000000000" pitchFamily="2" charset="0"/>
              </a:rPr>
              <a:t>haarcascade_frontalface_default</a:t>
            </a:r>
            <a:endParaRPr lang="en-IN" sz="2000" b="1" dirty="0">
              <a:solidFill>
                <a:schemeClr val="accent1"/>
              </a:solidFill>
              <a:latin typeface="Montserrat Medium" panose="000006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cxnSp>
        <p:nvCxnSpPr>
          <p:cNvPr id="275" name="Google Shape;275;p49"/>
          <p:cNvCxnSpPr>
            <a:cxnSpLocks/>
          </p:cNvCxnSpPr>
          <p:nvPr/>
        </p:nvCxnSpPr>
        <p:spPr>
          <a:xfrm>
            <a:off x="826729" y="470607"/>
            <a:ext cx="7494311" cy="1"/>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Face Recognition: Understanding LBPH Algorithm | by Kelvin Salton do Prado  | Towards Data Science">
            <a:extLst>
              <a:ext uri="{FF2B5EF4-FFF2-40B4-BE49-F238E27FC236}">
                <a16:creationId xmlns:a16="http://schemas.microsoft.com/office/drawing/2014/main" id="{F339CB4F-F753-41F0-A519-10C0E57C1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608" y="2994826"/>
            <a:ext cx="6665976" cy="1678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E8DFEC-57B9-4AE6-9DA1-1965F9ECE4B6}"/>
              </a:ext>
            </a:extLst>
          </p:cNvPr>
          <p:cNvSpPr txBox="1"/>
          <p:nvPr/>
        </p:nvSpPr>
        <p:spPr>
          <a:xfrm>
            <a:off x="826729" y="470607"/>
            <a:ext cx="7664278" cy="892552"/>
          </a:xfrm>
          <a:prstGeom prst="rect">
            <a:avLst/>
          </a:prstGeom>
          <a:noFill/>
        </p:spPr>
        <p:txBody>
          <a:bodyPr wrap="none" rtlCol="0">
            <a:spAutoFit/>
          </a:bodyPr>
          <a:lstStyle/>
          <a:p>
            <a:r>
              <a:rPr lang="en-IN" sz="2400" b="1" dirty="0">
                <a:solidFill>
                  <a:schemeClr val="accent1"/>
                </a:solidFill>
                <a:latin typeface="Montserrat ExtraBold" panose="00000900000000000000" pitchFamily="2" charset="0"/>
              </a:rPr>
              <a:t>FACE RECOGNITION USING </a:t>
            </a:r>
            <a:r>
              <a:rPr lang="en-IN" sz="2400" b="1" dirty="0">
                <a:solidFill>
                  <a:schemeClr val="bg1"/>
                </a:solidFill>
                <a:latin typeface="Montserrat ExtraBold" panose="00000900000000000000" pitchFamily="2" charset="0"/>
              </a:rPr>
              <a:t>LBPH</a:t>
            </a:r>
            <a:r>
              <a:rPr lang="en-IN" sz="2400" b="1" dirty="0">
                <a:solidFill>
                  <a:schemeClr val="accent1"/>
                </a:solidFill>
                <a:latin typeface="Montserrat ExtraBold" panose="00000900000000000000" pitchFamily="2" charset="0"/>
              </a:rPr>
              <a:t> ALGORITHM</a:t>
            </a:r>
          </a:p>
          <a:p>
            <a:endParaRPr lang="en-IN" b="1" dirty="0">
              <a:solidFill>
                <a:schemeClr val="accent1"/>
              </a:solidFill>
              <a:latin typeface="Montserrat ExtraBold" panose="00000900000000000000" pitchFamily="2" charset="0"/>
            </a:endParaRPr>
          </a:p>
          <a:p>
            <a:endParaRPr lang="en-IN" dirty="0"/>
          </a:p>
        </p:txBody>
      </p:sp>
      <p:sp>
        <p:nvSpPr>
          <p:cNvPr id="9" name="TextBox 8">
            <a:extLst>
              <a:ext uri="{FF2B5EF4-FFF2-40B4-BE49-F238E27FC236}">
                <a16:creationId xmlns:a16="http://schemas.microsoft.com/office/drawing/2014/main" id="{13B71513-4538-40C4-A62F-5CD205419E8D}"/>
              </a:ext>
            </a:extLst>
          </p:cNvPr>
          <p:cNvSpPr txBox="1"/>
          <p:nvPr/>
        </p:nvSpPr>
        <p:spPr>
          <a:xfrm>
            <a:off x="-78472" y="1060330"/>
            <a:ext cx="9222472" cy="1477328"/>
          </a:xfrm>
          <a:prstGeom prst="rect">
            <a:avLst/>
          </a:prstGeom>
          <a:noFill/>
        </p:spPr>
        <p:txBody>
          <a:bodyPr wrap="square" rtlCol="0">
            <a:spAutoFit/>
          </a:bodyPr>
          <a:lstStyle/>
          <a:p>
            <a:pPr algn="ctr"/>
            <a:r>
              <a:rPr lang="en-US" sz="1800" dirty="0">
                <a:solidFill>
                  <a:schemeClr val="bg1"/>
                </a:solidFill>
                <a:latin typeface="Montserrat" panose="00000500000000000000" pitchFamily="2" charset="0"/>
              </a:rPr>
              <a:t>Face recognizer used in this system </a:t>
            </a:r>
            <a:r>
              <a:rPr lang="en-US" sz="1800" dirty="0">
                <a:solidFill>
                  <a:srgbClr val="FFC000"/>
                </a:solidFill>
                <a:latin typeface="Montserrat" panose="00000500000000000000" pitchFamily="2" charset="0"/>
              </a:rPr>
              <a:t>is Local Binary Pattern Histogram</a:t>
            </a:r>
            <a:r>
              <a:rPr lang="en-US" sz="1800" dirty="0">
                <a:solidFill>
                  <a:schemeClr val="bg1"/>
                </a:solidFill>
                <a:latin typeface="Montserrat" panose="00000500000000000000" pitchFamily="2" charset="0"/>
              </a:rPr>
              <a:t>. Initially, </a:t>
            </a:r>
          </a:p>
          <a:p>
            <a:pPr algn="ctr"/>
            <a:r>
              <a:rPr lang="en-US" sz="1800" dirty="0">
                <a:solidFill>
                  <a:schemeClr val="bg1"/>
                </a:solidFill>
                <a:latin typeface="Montserrat" panose="00000500000000000000" pitchFamily="2" charset="0"/>
              </a:rPr>
              <a:t>the list of local binary patterns (LBP) of entire face is obtained.</a:t>
            </a:r>
          </a:p>
          <a:p>
            <a:pPr algn="ctr"/>
            <a:r>
              <a:rPr lang="en-US" sz="1800" dirty="0">
                <a:solidFill>
                  <a:schemeClr val="bg1"/>
                </a:solidFill>
                <a:latin typeface="Montserrat" panose="00000500000000000000" pitchFamily="2" charset="0"/>
              </a:rPr>
              <a:t>These LBPs are converted into </a:t>
            </a:r>
            <a:r>
              <a:rPr lang="en-US" sz="1800" dirty="0">
                <a:solidFill>
                  <a:srgbClr val="FFC000"/>
                </a:solidFill>
                <a:latin typeface="Montserrat" panose="00000500000000000000" pitchFamily="2" charset="0"/>
              </a:rPr>
              <a:t>decimal number </a:t>
            </a:r>
            <a:r>
              <a:rPr lang="en-US" sz="1800" dirty="0">
                <a:solidFill>
                  <a:schemeClr val="bg1"/>
                </a:solidFill>
                <a:latin typeface="Montserrat" panose="00000500000000000000" pitchFamily="2" charset="0"/>
              </a:rPr>
              <a:t>and </a:t>
            </a:r>
            <a:r>
              <a:rPr lang="en-US" sz="1800" dirty="0">
                <a:solidFill>
                  <a:srgbClr val="FFC000"/>
                </a:solidFill>
                <a:latin typeface="Montserrat" panose="00000500000000000000" pitchFamily="2" charset="0"/>
              </a:rPr>
              <a:t>then histograms </a:t>
            </a:r>
          </a:p>
          <a:p>
            <a:pPr algn="ctr"/>
            <a:r>
              <a:rPr lang="en-US" sz="1800" dirty="0">
                <a:solidFill>
                  <a:srgbClr val="FFC000"/>
                </a:solidFill>
                <a:latin typeface="Montserrat" panose="00000500000000000000" pitchFamily="2" charset="0"/>
              </a:rPr>
              <a:t>of all those decimal values are made</a:t>
            </a:r>
            <a:r>
              <a:rPr lang="en-US" sz="1800" dirty="0">
                <a:solidFill>
                  <a:schemeClr val="bg1"/>
                </a:solidFill>
                <a:latin typeface="Montserrat" panose="00000500000000000000" pitchFamily="2" charset="0"/>
              </a:rPr>
              <a:t>.</a:t>
            </a:r>
          </a:p>
          <a:p>
            <a:pPr algn="ctr"/>
            <a:r>
              <a:rPr lang="en-US" sz="1800" dirty="0">
                <a:solidFill>
                  <a:schemeClr val="bg1"/>
                </a:solidFill>
                <a:latin typeface="Montserrat" panose="00000500000000000000" pitchFamily="2" charset="0"/>
              </a:rPr>
              <a:t>At the end, one histogram will be formed for each images in the training data</a:t>
            </a:r>
            <a:endParaRPr lang="en-IN" sz="1800" dirty="0">
              <a:solidFill>
                <a:schemeClr val="bg1"/>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471719" y="150019"/>
            <a:ext cx="3642523"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APPLICATION</a:t>
            </a:r>
            <a:endParaRPr sz="2400" dirty="0"/>
          </a:p>
        </p:txBody>
      </p:sp>
      <p:cxnSp>
        <p:nvCxnSpPr>
          <p:cNvPr id="260" name="Google Shape;260;p47"/>
          <p:cNvCxnSpPr/>
          <p:nvPr/>
        </p:nvCxnSpPr>
        <p:spPr>
          <a:xfrm>
            <a:off x="3337661" y="2272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ftft.PNG">
            <a:extLst>
              <a:ext uri="{FF2B5EF4-FFF2-40B4-BE49-F238E27FC236}">
                <a16:creationId xmlns:a16="http://schemas.microsoft.com/office/drawing/2014/main" id="{62583204-A871-4985-9C9F-DB33448240CE}"/>
              </a:ext>
            </a:extLst>
          </p:cNvPr>
          <p:cNvPicPr>
            <a:picLocks noChangeAspect="1"/>
          </p:cNvPicPr>
          <p:nvPr/>
        </p:nvPicPr>
        <p:blipFill>
          <a:blip r:embed="rId3"/>
          <a:stretch>
            <a:fillRect/>
          </a:stretch>
        </p:blipFill>
        <p:spPr>
          <a:xfrm>
            <a:off x="3563159" y="1130184"/>
            <a:ext cx="2301245" cy="3180982"/>
          </a:xfrm>
          <a:prstGeom prst="rect">
            <a:avLst/>
          </a:prstGeom>
        </p:spPr>
        <p:style>
          <a:lnRef idx="1">
            <a:schemeClr val="accent3"/>
          </a:lnRef>
          <a:fillRef idx="2">
            <a:schemeClr val="accent3"/>
          </a:fillRef>
          <a:effectRef idx="1">
            <a:schemeClr val="accent3"/>
          </a:effectRef>
          <a:fontRef idx="minor">
            <a:schemeClr val="dk1"/>
          </a:fontRef>
        </p:style>
      </p:pic>
      <p:sp>
        <p:nvSpPr>
          <p:cNvPr id="5" name="Google Shape;2144;p66">
            <a:extLst>
              <a:ext uri="{FF2B5EF4-FFF2-40B4-BE49-F238E27FC236}">
                <a16:creationId xmlns:a16="http://schemas.microsoft.com/office/drawing/2014/main" id="{A9093B5B-4469-4929-B0C3-63B0D170CBE1}"/>
              </a:ext>
            </a:extLst>
          </p:cNvPr>
          <p:cNvSpPr/>
          <p:nvPr/>
        </p:nvSpPr>
        <p:spPr>
          <a:xfrm>
            <a:off x="3337662" y="686031"/>
            <a:ext cx="2763000" cy="4035520"/>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E07D1B83-ED56-41E5-A193-D94EBE15C003}"/>
              </a:ext>
            </a:extLst>
          </p:cNvPr>
          <p:cNvCxnSpPr>
            <a:cxnSpLocks/>
          </p:cNvCxnSpPr>
          <p:nvPr/>
        </p:nvCxnSpPr>
        <p:spPr>
          <a:xfrm flipH="1">
            <a:off x="2582231" y="1298448"/>
            <a:ext cx="792217" cy="475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1B15A4-FAEF-443D-A4C5-124E9185214B}"/>
              </a:ext>
            </a:extLst>
          </p:cNvPr>
          <p:cNvCxnSpPr>
            <a:cxnSpLocks/>
          </p:cNvCxnSpPr>
          <p:nvPr/>
        </p:nvCxnSpPr>
        <p:spPr>
          <a:xfrm>
            <a:off x="2570962" y="1773935"/>
            <a:ext cx="803486" cy="61241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BA90751-E197-43C7-A30E-451E119E0503}"/>
              </a:ext>
            </a:extLst>
          </p:cNvPr>
          <p:cNvPicPr>
            <a:picLocks noChangeAspect="1"/>
          </p:cNvPicPr>
          <p:nvPr/>
        </p:nvPicPr>
        <p:blipFill rotWithShape="1">
          <a:blip r:embed="rId4"/>
          <a:srcRect t="16182" r="19422"/>
          <a:stretch/>
        </p:blipFill>
        <p:spPr>
          <a:xfrm>
            <a:off x="142181" y="658367"/>
            <a:ext cx="2632870" cy="2180845"/>
          </a:xfrm>
          <a:prstGeom prst="rect">
            <a:avLst/>
          </a:prstGeom>
          <a:effectLst>
            <a:glow rad="139700">
              <a:schemeClr val="accent4">
                <a:satMod val="175000"/>
                <a:alpha val="40000"/>
              </a:schemeClr>
            </a:glow>
          </a:effectLst>
        </p:spPr>
      </p:pic>
      <p:cxnSp>
        <p:nvCxnSpPr>
          <p:cNvPr id="21" name="Connector: Elbow 20">
            <a:extLst>
              <a:ext uri="{FF2B5EF4-FFF2-40B4-BE49-F238E27FC236}">
                <a16:creationId xmlns:a16="http://schemas.microsoft.com/office/drawing/2014/main" id="{475ACD79-5C96-49E4-982C-6E505C982A88}"/>
              </a:ext>
            </a:extLst>
          </p:cNvPr>
          <p:cNvCxnSpPr/>
          <p:nvPr/>
        </p:nvCxnSpPr>
        <p:spPr>
          <a:xfrm flipV="1">
            <a:off x="5292980" y="2871216"/>
            <a:ext cx="1821262" cy="6766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E25DE-1FF8-4D7D-B7BD-1483632DDA8B}"/>
              </a:ext>
            </a:extLst>
          </p:cNvPr>
          <p:cNvPicPr>
            <a:picLocks noChangeAspect="1"/>
          </p:cNvPicPr>
          <p:nvPr/>
        </p:nvPicPr>
        <p:blipFill rotWithShape="1">
          <a:blip r:embed="rId5"/>
          <a:srcRect t="5091" b="5089"/>
          <a:stretch/>
        </p:blipFill>
        <p:spPr>
          <a:xfrm>
            <a:off x="6385727" y="1747210"/>
            <a:ext cx="2616091" cy="1800661"/>
          </a:xfrm>
          <a:prstGeom prst="rect">
            <a:avLst/>
          </a:prstGeom>
          <a:effectLst>
            <a:glow rad="139700">
              <a:schemeClr val="accent4">
                <a:satMod val="175000"/>
                <a:alpha val="40000"/>
              </a:schemeClr>
            </a:glow>
          </a:effectLst>
        </p:spPr>
      </p:pic>
      <p:cxnSp>
        <p:nvCxnSpPr>
          <p:cNvPr id="25" name="Straight Arrow Connector 24">
            <a:extLst>
              <a:ext uri="{FF2B5EF4-FFF2-40B4-BE49-F238E27FC236}">
                <a16:creationId xmlns:a16="http://schemas.microsoft.com/office/drawing/2014/main" id="{4A950052-DECC-41AD-BCDC-469F634E315C}"/>
              </a:ext>
            </a:extLst>
          </p:cNvPr>
          <p:cNvCxnSpPr>
            <a:cxnSpLocks/>
          </p:cNvCxnSpPr>
          <p:nvPr/>
        </p:nvCxnSpPr>
        <p:spPr>
          <a:xfrm flipH="1">
            <a:off x="2775051" y="4078224"/>
            <a:ext cx="919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A0DDFA8B-C1BD-46EC-99EB-41726FA14041}"/>
              </a:ext>
            </a:extLst>
          </p:cNvPr>
          <p:cNvPicPr>
            <a:picLocks noChangeAspect="1"/>
          </p:cNvPicPr>
          <p:nvPr/>
        </p:nvPicPr>
        <p:blipFill rotWithShape="1">
          <a:blip r:embed="rId6"/>
          <a:srcRect l="37484" t="10904" r="23139" b="32900"/>
          <a:stretch/>
        </p:blipFill>
        <p:spPr>
          <a:xfrm>
            <a:off x="670599" y="3316077"/>
            <a:ext cx="2074087" cy="1664201"/>
          </a:xfrm>
          <a:prstGeom prst="rect">
            <a:avLst/>
          </a:prstGeom>
          <a:effectLst>
            <a:glow rad="139700">
              <a:schemeClr val="accent4">
                <a:satMod val="175000"/>
                <a:alpha val="40000"/>
              </a:schemeClr>
            </a:glo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TotalTime>
  <Words>527</Words>
  <Application>Microsoft Office PowerPoint</Application>
  <PresentationFormat>On-screen Show (16:9)</PresentationFormat>
  <Paragraphs>73</Paragraphs>
  <Slides>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Montserrat</vt:lpstr>
      <vt:lpstr>Montserrat Medium</vt:lpstr>
      <vt:lpstr>Montserrat ExtraLight</vt:lpstr>
      <vt:lpstr>Arial</vt:lpstr>
      <vt:lpstr>Montserrat ExtraBold</vt:lpstr>
      <vt:lpstr>Montserrat SemiBold</vt:lpstr>
      <vt:lpstr>Wingdings</vt:lpstr>
      <vt:lpstr>Futuristic Background by Slidesgo</vt:lpstr>
      <vt:lpstr>ARTIFICIAL INTELLIGENCE</vt:lpstr>
      <vt:lpstr>PROBLEM STATEMENT</vt:lpstr>
      <vt:lpstr>GUI KIT</vt:lpstr>
      <vt:lpstr>INTRODUCTION</vt:lpstr>
      <vt:lpstr>APPROACH</vt:lpstr>
      <vt:lpstr>PowerPoint Presentation</vt:lpstr>
      <vt:lpstr>PowerPoint Presentation</vt:lpstr>
      <vt:lpstr>PowerPoint Presentation</vt:lpstr>
      <vt:lpstr>APPLICATION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DELL</dc:creator>
  <cp:lastModifiedBy>DELL</cp:lastModifiedBy>
  <cp:revision>27</cp:revision>
  <dcterms:modified xsi:type="dcterms:W3CDTF">2021-11-30T14:04:16Z</dcterms:modified>
</cp:coreProperties>
</file>